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</p:sldMasterIdLst>
  <p:notesMasterIdLst>
    <p:notesMasterId r:id="rId22"/>
  </p:notesMasterIdLst>
  <p:sldIdLst>
    <p:sldId id="256" r:id="rId3"/>
    <p:sldId id="571" r:id="rId4"/>
    <p:sldId id="572" r:id="rId5"/>
    <p:sldId id="573" r:id="rId6"/>
    <p:sldId id="574" r:id="rId7"/>
    <p:sldId id="581" r:id="rId8"/>
    <p:sldId id="575" r:id="rId9"/>
    <p:sldId id="580" r:id="rId10"/>
    <p:sldId id="576" r:id="rId11"/>
    <p:sldId id="587" r:id="rId12"/>
    <p:sldId id="582" r:id="rId13"/>
    <p:sldId id="583" r:id="rId14"/>
    <p:sldId id="584" r:id="rId15"/>
    <p:sldId id="585" r:id="rId16"/>
    <p:sldId id="586" r:id="rId17"/>
    <p:sldId id="577" r:id="rId18"/>
    <p:sldId id="579" r:id="rId19"/>
    <p:sldId id="578" r:id="rId20"/>
    <p:sldId id="536" r:id="rId21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2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orient="horz" pos="9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B9636B-3D94-EB3D-7CF5-3935240F8C9F}" name="Ramar Bose" initials="RB" userId="S::ramar@edunetfoundation.org::ae727035-80f4-46a2-9b41-59f778a1b49a" providerId="AD"/>
  <p188:author id="{D0A8B7BB-36D1-777B-64C8-9A30C894A727}" name="Rashmi Mishra" initials="RM" userId="S::rmishra@edunetfoundation.org::6469e6c3-66fa-4f4f-9c10-a71ac4161b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751"/>
    <a:srgbClr val="263570"/>
    <a:srgbClr val="4A9DE2"/>
    <a:srgbClr val="88BFEC"/>
    <a:srgbClr val="F9B1B1"/>
    <a:srgbClr val="B2DE82"/>
    <a:srgbClr val="F57373"/>
    <a:srgbClr val="F03434"/>
    <a:srgbClr val="BC7D00"/>
    <a:srgbClr val="FFB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3818" autoAdjust="0"/>
  </p:normalViewPr>
  <p:slideViewPr>
    <p:cSldViewPr snapToGrid="0">
      <p:cViewPr varScale="1">
        <p:scale>
          <a:sx n="74" d="100"/>
          <a:sy n="74" d="100"/>
        </p:scale>
        <p:origin x="352" y="56"/>
      </p:cViewPr>
      <p:guideLst>
        <p:guide orient="horz" pos="672"/>
        <p:guide pos="312"/>
        <p:guide orient="horz" pos="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gs" Target="tags/tag1.xml"/><Relationship Id="rId28" Type="http://schemas.microsoft.com/office/2018/10/relationships/authors" Target="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99836-02B7-459A-AF64-A000817D576C}" type="datetimeFigureOut">
              <a:rPr lang="en-IN" smtClean="0"/>
              <a:t>15-02-2026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E4E-ABE4-4C79-8716-B93932D5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33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6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88B07-5A8B-12D3-48D5-B8315D13C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B6700-05A0-7411-109E-A374569B63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88D759-B238-4D1C-A179-63DF885F62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31F17-191B-CFE4-28A8-DF229B9493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854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062684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909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4273-D1B2-B5DA-BF7E-9FF169DF6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EE723-48AC-C184-D51D-DB184D9E4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A217C-58BE-CEDC-FE42-FFECCA16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FA99E-0146-4BD9-9E30-4EB71F3A4207}" type="datetimeFigureOut">
              <a:rPr lang="en-IN" smtClean="0"/>
              <a:t>15-02-2026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67DFB-4595-5610-E73D-EA112439D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188B-8994-FE2D-E924-64F2FB5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81918-31C6-44C6-A382-2FA557A3F6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92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9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15/02/2026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8856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107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229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987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747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36FD2-5CF9-42B6-267C-75A9A8826A1C}"/>
              </a:ext>
            </a:extLst>
          </p:cNvPr>
          <p:cNvSpPr/>
          <p:nvPr userDrawn="1"/>
        </p:nvSpPr>
        <p:spPr>
          <a:xfrm>
            <a:off x="0" y="0"/>
            <a:ext cx="10374086" cy="6604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F6CF07-40A9-24A4-F336-0BDA8D93267D}"/>
              </a:ext>
            </a:extLst>
          </p:cNvPr>
          <p:cNvSpPr/>
          <p:nvPr userDrawn="1"/>
        </p:nvSpPr>
        <p:spPr>
          <a:xfrm>
            <a:off x="0" y="6692900"/>
            <a:ext cx="12192000" cy="1651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8" name="Picture 4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66C649D9-DD8B-5B7D-F409-A3797AEF3D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5905" y="91005"/>
            <a:ext cx="1466678" cy="47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7"/>
    </p:custDataLst>
    <p:extLst>
      <p:ext uri="{BB962C8B-B14F-4D97-AF65-F5344CB8AC3E}">
        <p14:creationId xmlns:p14="http://schemas.microsoft.com/office/powerpoint/2010/main" val="347897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179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vipoooool/new-plant-diseases-dataset" TargetMode="External"/><Relationship Id="rId2" Type="http://schemas.openxmlformats.org/officeDocument/2006/relationships/hyperlink" Target="https://share.google/azdNJ9lPinZacgwIh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3sha507/AgriSmart_Azur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40A069D-B6C2-7B0A-6719-9C65A27E0952}"/>
              </a:ext>
            </a:extLst>
          </p:cNvPr>
          <p:cNvSpPr/>
          <p:nvPr/>
        </p:nvSpPr>
        <p:spPr>
          <a:xfrm>
            <a:off x="-32657" y="3429000"/>
            <a:ext cx="424543" cy="34290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C78EFA-3B33-383D-31A6-F48EC0533950}"/>
              </a:ext>
            </a:extLst>
          </p:cNvPr>
          <p:cNvSpPr/>
          <p:nvPr/>
        </p:nvSpPr>
        <p:spPr>
          <a:xfrm>
            <a:off x="0" y="0"/>
            <a:ext cx="228600" cy="34290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DD7732-9B23-40F7-1FF7-FD50BDC193D8}"/>
              </a:ext>
            </a:extLst>
          </p:cNvPr>
          <p:cNvSpPr/>
          <p:nvPr/>
        </p:nvSpPr>
        <p:spPr>
          <a:xfrm>
            <a:off x="7913913" y="0"/>
            <a:ext cx="4985657" cy="315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DA2A85-6D5C-2987-0FF8-3AF240456D3B}"/>
              </a:ext>
            </a:extLst>
          </p:cNvPr>
          <p:cNvSpPr/>
          <p:nvPr/>
        </p:nvSpPr>
        <p:spPr>
          <a:xfrm>
            <a:off x="-32657" y="6509659"/>
            <a:ext cx="12888684" cy="348341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4D362339-2CD4-BEA9-8BCD-81A300A3C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04" y="316620"/>
            <a:ext cx="1725854" cy="56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1999" cy="6857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837936-4230-3A98-A2A1-6E77E027B36D}"/>
              </a:ext>
            </a:extLst>
          </p:cNvPr>
          <p:cNvSpPr>
            <a:spLocks noGrp="1"/>
          </p:cNvSpPr>
          <p:nvPr/>
        </p:nvSpPr>
        <p:spPr>
          <a:xfrm>
            <a:off x="517379" y="1343054"/>
            <a:ext cx="4746772" cy="25067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kern="1200" dirty="0">
                <a:latin typeface="+mj-lt"/>
                <a:ea typeface="+mj-ea"/>
                <a:cs typeface="+mj-cs"/>
              </a:rPr>
              <a:t>CAPSTONE </a:t>
            </a:r>
            <a:r>
              <a:rPr lang="en-US" sz="2800" b="1" dirty="0"/>
              <a:t>PROJECT</a:t>
            </a:r>
            <a:endParaRPr lang="en-US" sz="5100" dirty="0">
              <a:latin typeface="Aptos"/>
            </a:endParaRPr>
          </a:p>
          <a:p>
            <a:pPr algn="l"/>
            <a:br>
              <a:rPr lang="en-US" sz="5100" b="1" dirty="0"/>
            </a:br>
            <a:r>
              <a:rPr lang="it-IT" sz="5100" b="1" cap="all" dirty="0">
                <a:latin typeface="Aptos"/>
              </a:rPr>
              <a:t>AgriSmart </a:t>
            </a:r>
          </a:p>
          <a:p>
            <a:pPr algn="l"/>
            <a:endParaRPr lang="it-IT" sz="900" b="1" cap="all" dirty="0">
              <a:latin typeface="+mn-lt"/>
            </a:endParaRPr>
          </a:p>
          <a:p>
            <a:pPr algn="l"/>
            <a:r>
              <a:rPr lang="it-IT" sz="3100" cap="all" dirty="0"/>
              <a:t>An AI-Based Smart </a:t>
            </a:r>
            <a:r>
              <a:rPr lang="it-IT" sz="3100" cap="all" dirty="0">
                <a:latin typeface="+mn-lt"/>
              </a:rPr>
              <a:t>Agriculture Assistant</a:t>
            </a:r>
            <a:r>
              <a:rPr lang="it-IT" sz="5100" b="1" cap="all" dirty="0">
                <a:latin typeface="Aptos"/>
              </a:rPr>
              <a:t> </a:t>
            </a:r>
            <a:endParaRPr lang="en-US" sz="5100" dirty="0">
              <a:latin typeface="Aptos"/>
            </a:endParaRPr>
          </a:p>
          <a:p>
            <a:pPr algn="l"/>
            <a:endParaRPr lang="en-US" sz="5100" b="1" kern="12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A663A0C-3931-F8E6-391C-2FF1FDBB09CD}"/>
              </a:ext>
            </a:extLst>
          </p:cNvPr>
          <p:cNvSpPr>
            <a:spLocks noGrp="1"/>
          </p:cNvSpPr>
          <p:nvPr/>
        </p:nvSpPr>
        <p:spPr>
          <a:xfrm>
            <a:off x="594126" y="3739889"/>
            <a:ext cx="4746771" cy="27382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1600" b="1" cap="all" dirty="0"/>
              <a:t>Presented By</a:t>
            </a:r>
            <a:endParaRPr lang="en-US" sz="1600" cap="all" dirty="0"/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Student Name: </a:t>
            </a:r>
            <a:r>
              <a:rPr lang="en-US" sz="1600" cap="all" dirty="0"/>
              <a:t>B. TRISHA PRANATHI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College Name: </a:t>
            </a:r>
            <a:r>
              <a:rPr lang="en-US" sz="1600" cap="all" dirty="0"/>
              <a:t>PALLAVI ENGINEERING COLLEGE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Department: </a:t>
            </a:r>
            <a:r>
              <a:rPr lang="en-US" sz="1600" cap="all" dirty="0"/>
              <a:t>COMPUTER SCIENCE ENGINEERING(CSE)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Email ID: </a:t>
            </a:r>
            <a:r>
              <a:rPr lang="en-US" sz="1600" dirty="0"/>
              <a:t>trishapranathi@gmail.com</a:t>
            </a:r>
            <a:endParaRPr lang="en-US" sz="1600" cap="all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88F3F-AD4C-81EA-1336-D2C00EFCC4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8" t="9426" r="4451" b="4272"/>
          <a:stretch>
            <a:fillRect/>
          </a:stretch>
        </p:blipFill>
        <p:spPr>
          <a:xfrm>
            <a:off x="6495691" y="872266"/>
            <a:ext cx="3926458" cy="50028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0333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1A9E5-9301-414E-6F2C-1ED21150C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93C-5779-8627-CDAB-C6F709223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5" y="723137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D44A7D-A783-9DA9-021A-B5E7EFEA3F5D}"/>
              </a:ext>
            </a:extLst>
          </p:cNvPr>
          <p:cNvSpPr txBox="1"/>
          <p:nvPr/>
        </p:nvSpPr>
        <p:spPr>
          <a:xfrm>
            <a:off x="5598543" y="6134863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App.py code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ECFC1-E96C-397F-12DA-61A6D986C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195" y="1462104"/>
            <a:ext cx="8971471" cy="444553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3D139-BB14-1F38-0E72-CB599DC69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551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BB9406-F13D-5588-DEDD-E8E4556C8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EFC72-2A09-9217-1041-5C2FAF2B5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17" y="69009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4EE2C2F-27D9-0906-08B3-A82C5FED8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88"/>
          <a:stretch>
            <a:fillRect/>
          </a:stretch>
        </p:blipFill>
        <p:spPr>
          <a:xfrm>
            <a:off x="1984075" y="1439143"/>
            <a:ext cx="8186468" cy="44526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8ED2E6-EF9C-FCEC-E60B-E40A5F7CFE39}"/>
              </a:ext>
            </a:extLst>
          </p:cNvPr>
          <p:cNvSpPr txBox="1"/>
          <p:nvPr/>
        </p:nvSpPr>
        <p:spPr>
          <a:xfrm>
            <a:off x="5581291" y="6064370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Modules Featured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8303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3B9DA-DC4A-28A1-FBC8-35D76881F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C683-9707-D10C-1ECB-317A63B3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18" y="74038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56A796B-C055-DDB3-5DFA-A03B69092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1"/>
          <a:stretch>
            <a:fillRect/>
          </a:stretch>
        </p:blipFill>
        <p:spPr>
          <a:xfrm>
            <a:off x="1677591" y="1526959"/>
            <a:ext cx="8329051" cy="44252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1DCB67-6DB0-83A8-1947-564DB0276A49}"/>
              </a:ext>
            </a:extLst>
          </p:cNvPr>
          <p:cNvSpPr txBox="1"/>
          <p:nvPr/>
        </p:nvSpPr>
        <p:spPr>
          <a:xfrm>
            <a:off x="4822166" y="6133382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Crop recommendation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374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A5509-2344-8ADD-1B8D-79880A314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D707-31DC-D8B2-4117-7ED2C31FC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41" y="639807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A1DF7D2-09BC-54E7-7CA1-672B045DB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5"/>
          <a:stretch>
            <a:fillRect/>
          </a:stretch>
        </p:blipFill>
        <p:spPr>
          <a:xfrm>
            <a:off x="1677591" y="1302589"/>
            <a:ext cx="8441193" cy="45978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51340A-120F-6333-D493-36F04AFC4906}"/>
              </a:ext>
            </a:extLst>
          </p:cNvPr>
          <p:cNvSpPr txBox="1"/>
          <p:nvPr/>
        </p:nvSpPr>
        <p:spPr>
          <a:xfrm>
            <a:off x="3509760" y="6070084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Analysis Result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8085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9DE75-88F4-0A93-BD70-F51461FB7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EAB85-DDED-C094-B7E8-FE67E4A8E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91" y="70277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569FEC-41F8-AFEF-3D1A-C71DDB763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878" y="1584325"/>
            <a:ext cx="6802120" cy="425132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5E75F1-2E9A-1267-DDC1-AAA31D5E1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0"/>
          <a:stretch>
            <a:fillRect/>
          </a:stretch>
        </p:blipFill>
        <p:spPr>
          <a:xfrm>
            <a:off x="1604513" y="1390443"/>
            <a:ext cx="9005978" cy="42513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8CCD7C2-CA28-8735-B01E-FC21D3994C79}"/>
              </a:ext>
            </a:extLst>
          </p:cNvPr>
          <p:cNvSpPr txBox="1"/>
          <p:nvPr/>
        </p:nvSpPr>
        <p:spPr>
          <a:xfrm>
            <a:off x="5218982" y="5885418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Disease detection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814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C1B85-3C7D-6213-8792-078793D08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31C92-4E25-3DEC-9746-ADE8A3192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DD61F8-F6FB-56C0-0631-C0EEA2135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878" y="1584325"/>
            <a:ext cx="6802120" cy="4251325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77A2B0B-0C89-F4E9-AA0B-C737213CFBC0}"/>
              </a:ext>
            </a:extLst>
          </p:cNvPr>
          <p:cNvSpPr txBox="1"/>
          <p:nvPr/>
        </p:nvSpPr>
        <p:spPr>
          <a:xfrm>
            <a:off x="5253488" y="6088617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Detection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DE65C-644D-74B7-5EAE-DE560211C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1"/>
          <a:stretch>
            <a:fillRect/>
          </a:stretch>
        </p:blipFill>
        <p:spPr>
          <a:xfrm>
            <a:off x="1328468" y="1224950"/>
            <a:ext cx="9514936" cy="461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70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96BB-D4E8-514D-53F4-27AADA666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27" y="890419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Conclusion: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89DDB-698E-B624-5621-F9D79482F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197" y="1915353"/>
            <a:ext cx="10644996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The project presents an </a:t>
            </a:r>
            <a:r>
              <a:rPr lang="en-US" sz="2400" b="1" dirty="0"/>
              <a:t>AI-based Smart Agriculture Assistant</a:t>
            </a:r>
            <a:r>
              <a:rPr lang="en-US" sz="2400" dirty="0"/>
              <a:t> that uses Machine Learning and Deep Learning techniques for crop recommendation and plant disease detection. The system provides accurate and real-time predictions through a user-friendly web application. It helps farmers make data-driven decisions, enables early disease identification, and reduces dependency on expert guidance. Overall, the project demonstrates the potential of Artificial Intelligence in improving agricultural productivity and promoting smart farming practices.</a:t>
            </a:r>
          </a:p>
        </p:txBody>
      </p:sp>
    </p:spTree>
    <p:extLst>
      <p:ext uri="{BB962C8B-B14F-4D97-AF65-F5344CB8AC3E}">
        <p14:creationId xmlns:p14="http://schemas.microsoft.com/office/powerpoint/2010/main" val="224530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03C0-6D6C-CF0D-D01B-94F3DED1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27" y="863786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Future scope:</a:t>
            </a:r>
            <a:endParaRPr lang="en-US" sz="4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71A63EF-C12D-2567-EBFE-CA3A0C2EC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948" y="1795538"/>
            <a:ext cx="9264221" cy="3728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 of real-time weather data for dynamic crop prediction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Expansion of dataset to improve model accuracy and coverage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of mobile application for easy field access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Multi-language support for better farmer usability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 integration for automatic soil data collection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deployment for scalability and remote access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Fertilizer and treatment recommendations for better crop management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of advanced AI models for improved performance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A8E40C-B467-55AA-7A95-C11B98AEF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4199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BEC-26CE-96DB-DC10-B2897FA51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95" y="752983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References: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198D1-2392-A218-1A4C-10F40FCB8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0906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sz="2400" dirty="0"/>
              <a:t>Kaggle Datasets : </a:t>
            </a:r>
          </a:p>
          <a:p>
            <a:pPr marL="0" indent="0">
              <a:buNone/>
            </a:pPr>
            <a:r>
              <a:rPr lang="fr-FR" sz="2200" dirty="0" err="1">
                <a:latin typeface="Franklin Gothic Book"/>
              </a:rPr>
              <a:t>Crop</a:t>
            </a:r>
            <a:r>
              <a:rPr lang="fr-FR" sz="2200" dirty="0">
                <a:latin typeface="Franklin Gothic Book"/>
              </a:rPr>
              <a:t> </a:t>
            </a:r>
            <a:r>
              <a:rPr lang="fr-FR" sz="2200" dirty="0" err="1">
                <a:latin typeface="Franklin Gothic Book"/>
              </a:rPr>
              <a:t>Recommendation</a:t>
            </a:r>
            <a:r>
              <a:rPr lang="fr-FR" sz="2200" dirty="0">
                <a:latin typeface="Franklin Gothic Book"/>
              </a:rPr>
              <a:t> </a:t>
            </a:r>
            <a:r>
              <a:rPr lang="fr-FR" sz="2200" dirty="0" err="1">
                <a:latin typeface="Franklin Gothic Book"/>
              </a:rPr>
              <a:t>Dataset</a:t>
            </a:r>
            <a:r>
              <a:rPr lang="fr-FR" sz="2200" dirty="0">
                <a:latin typeface="Franklin Gothic Book"/>
              </a:rPr>
              <a:t>:  </a:t>
            </a:r>
            <a:r>
              <a:rPr lang="fr-FR" sz="2200" dirty="0">
                <a:latin typeface="Franklin Gothic Book"/>
                <a:hlinkClick r:id="rId2"/>
              </a:rPr>
              <a:t>https://share.google/azdNJ9lPinZacgwIh</a:t>
            </a:r>
            <a:endParaRPr lang="fr-FR" sz="2200" dirty="0">
              <a:latin typeface="Franklin Gothic Book"/>
            </a:endParaRPr>
          </a:p>
          <a:p>
            <a:pPr marL="0" indent="0">
              <a:buNone/>
            </a:pPr>
            <a:r>
              <a:rPr lang="fr-FR" sz="2200" dirty="0" err="1">
                <a:latin typeface="Franklin Gothic Book"/>
              </a:rPr>
              <a:t>Disease</a:t>
            </a:r>
            <a:r>
              <a:rPr lang="fr-FR" sz="2200" dirty="0">
                <a:latin typeface="Franklin Gothic Book"/>
              </a:rPr>
              <a:t> </a:t>
            </a:r>
            <a:r>
              <a:rPr lang="fr-FR" sz="2200" dirty="0" err="1">
                <a:latin typeface="Franklin Gothic Book"/>
              </a:rPr>
              <a:t>detection</a:t>
            </a:r>
            <a:r>
              <a:rPr lang="fr-FR" sz="2200" dirty="0">
                <a:latin typeface="Franklin Gothic Book"/>
              </a:rPr>
              <a:t> </a:t>
            </a:r>
            <a:r>
              <a:rPr lang="fr-FR" sz="2200" dirty="0" err="1">
                <a:latin typeface="Franklin Gothic Book"/>
              </a:rPr>
              <a:t>Dataset</a:t>
            </a:r>
            <a:r>
              <a:rPr lang="fr-FR" sz="2200" dirty="0">
                <a:latin typeface="Franklin Gothic Book"/>
              </a:rPr>
              <a:t>: </a:t>
            </a:r>
            <a:r>
              <a:rPr lang="en-IN" sz="2400" dirty="0">
                <a:hlinkClick r:id="rId3"/>
              </a:rPr>
              <a:t>New Plant Diseases Dataset</a:t>
            </a:r>
            <a:endParaRPr lang="en-IN" sz="2400" dirty="0"/>
          </a:p>
          <a:p>
            <a:pPr marL="0" indent="0">
              <a:buNone/>
            </a:pPr>
            <a:endParaRPr lang="fr-FR" sz="2200" dirty="0">
              <a:latin typeface="Franklin Gothic Book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sz="2200" dirty="0">
                <a:latin typeface="Franklin Gothic Book"/>
              </a:rPr>
              <a:t>GitHub Link:</a:t>
            </a:r>
            <a:r>
              <a:rPr lang="en-IN" sz="2200" dirty="0">
                <a:solidFill>
                  <a:srgbClr val="0070C0"/>
                </a:solidFill>
                <a:latin typeface="Franklin Gothic Book"/>
              </a:rPr>
              <a:t> </a:t>
            </a:r>
            <a:r>
              <a:rPr lang="en-IN" sz="2400" dirty="0">
                <a:hlinkClick r:id="rId4"/>
              </a:rPr>
              <a:t>3sha507/</a:t>
            </a:r>
            <a:r>
              <a:rPr lang="en-IN" sz="2400" dirty="0" err="1">
                <a:hlinkClick r:id="rId4"/>
              </a:rPr>
              <a:t>AgriSmart_Azure</a:t>
            </a:r>
            <a:endParaRPr lang="en-IN" sz="2200" u="sng" dirty="0">
              <a:solidFill>
                <a:srgbClr val="0070C0"/>
              </a:solidFill>
              <a:latin typeface="Franklin Gothic Book"/>
            </a:endParaRPr>
          </a:p>
          <a:p>
            <a:pPr marL="0" indent="0">
              <a:buNone/>
            </a:pPr>
            <a:endParaRPr lang="en-IN" sz="2200" dirty="0"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691700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143E5-DB51-E32C-9252-0ED5EF288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E97B5AD-3B10-086C-32EF-8A2EAD5287C2}"/>
              </a:ext>
            </a:extLst>
          </p:cNvPr>
          <p:cNvSpPr txBox="1">
            <a:spLocks/>
          </p:cNvSpPr>
          <p:nvPr/>
        </p:nvSpPr>
        <p:spPr>
          <a:xfrm>
            <a:off x="314324" y="6312352"/>
            <a:ext cx="3724275" cy="295275"/>
          </a:xfrm>
          <a:prstGeom prst="rect">
            <a:avLst/>
          </a:prstGeom>
        </p:spPr>
        <p:txBody>
          <a:bodyPr/>
          <a:lstStyle>
            <a:lvl1pPr marL="228611" indent="-228611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325" indent="-190510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2038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853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6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648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129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11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930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buFont typeface="Arial" pitchFamily="34" charset="0"/>
              <a:buNone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FC7433E-E155-E68D-4C00-FCB38967C6F9}"/>
              </a:ext>
            </a:extLst>
          </p:cNvPr>
          <p:cNvSpPr txBox="1">
            <a:spLocks/>
          </p:cNvSpPr>
          <p:nvPr/>
        </p:nvSpPr>
        <p:spPr>
          <a:xfrm>
            <a:off x="3247621" y="3009471"/>
            <a:ext cx="5696757" cy="83905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>
                <a:solidFill>
                  <a:srgbClr val="002060"/>
                </a:solidFill>
                <a:latin typeface="Arial"/>
                <a:cs typeface="Arial"/>
              </a:rPr>
              <a:t>Thank You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460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E0E59-694D-9DFE-4488-37D5F2F4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9850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5400" b="1" cap="all" dirty="0">
                <a:latin typeface="Arial"/>
                <a:cs typeface="Arial"/>
              </a:rPr>
              <a:t>OUTLINE: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4173D-62A9-AF06-B476-EEB82708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387" y="1822228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Problem Statement </a:t>
            </a:r>
            <a:r>
              <a:rPr lang="en-US" sz="2200">
                <a:latin typeface="Arial"/>
                <a:cs typeface="Arial"/>
              </a:rPr>
              <a:t>(Should not include solution)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Proposed System/Solution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System Development Approach </a:t>
            </a:r>
            <a:r>
              <a:rPr lang="en-US" sz="2200">
                <a:latin typeface="Arial"/>
                <a:cs typeface="Arial"/>
              </a:rPr>
              <a:t>(Technology Used) 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Algorithm &amp; Deployment  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Result (Output Image)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Conclusion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Future Scope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References</a:t>
            </a:r>
            <a:endParaRPr lang="en-US" sz="2200">
              <a:latin typeface="Arial"/>
              <a:cs typeface="Arial"/>
            </a:endParaRPr>
          </a:p>
          <a:p>
            <a:endParaRPr lang="en-GB" sz="2200">
              <a:latin typeface="Aptos" panose="020B0004020202020204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7874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B35C-A00A-C6C7-8532-576758ED4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Problem Statement: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8C97F-5AC9-F1CA-3CCC-090D5B139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12" y="1715071"/>
            <a:ext cx="10515600" cy="4251960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Agriculture is one of the most important sectors for economic growth and food security. However, farmers face significant challenges due to lack of access to expert knowledge and data-driven decision-making tools.</a:t>
            </a:r>
          </a:p>
          <a:p>
            <a:r>
              <a:rPr lang="en-US" sz="2400" dirty="0"/>
              <a:t>Farmers often select crops based on traditional practices rather than scientific analysis.</a:t>
            </a:r>
          </a:p>
          <a:p>
            <a:r>
              <a:rPr lang="en-US" sz="2400" dirty="0"/>
              <a:t>Soil nutrient imbalance leads to poor crop yield.</a:t>
            </a:r>
          </a:p>
          <a:p>
            <a:r>
              <a:rPr lang="en-US" sz="2400" dirty="0"/>
              <a:t>Identifying plant diseases at early stages is difficult without expert assistance.</a:t>
            </a:r>
          </a:p>
          <a:p>
            <a:r>
              <a:rPr lang="en-US" sz="2400" dirty="0"/>
              <a:t>Incorrect disease diagnosis can result in improper treatment and crop loss.</a:t>
            </a:r>
          </a:p>
          <a:p>
            <a:r>
              <a:rPr lang="en-US" sz="2400" dirty="0"/>
              <a:t>Agricultural experts are not easily accessible in rural areas.</a:t>
            </a:r>
          </a:p>
          <a:p>
            <a:r>
              <a:rPr lang="en-US" sz="2400" dirty="0"/>
              <a:t>Manual monitoring of crops is time-consuming and inefficient.</a:t>
            </a:r>
          </a:p>
          <a:p>
            <a:pPr marL="0" indent="0">
              <a:buNone/>
            </a:pPr>
            <a:r>
              <a:rPr lang="en-US" sz="2400" dirty="0"/>
              <a:t>These challenges lead to reduced productivity, financial losses, and inefficient farming practices, highlighting the need for intelligent systems to assist farmers.</a:t>
            </a:r>
          </a:p>
        </p:txBody>
      </p:sp>
    </p:spTree>
    <p:extLst>
      <p:ext uri="{BB962C8B-B14F-4D97-AF65-F5344CB8AC3E}">
        <p14:creationId xmlns:p14="http://schemas.microsoft.com/office/powerpoint/2010/main" val="337291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B4B1-584E-2479-D762-2265C7398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Proposed Solution: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7202D-4065-DDD7-98F1-4291C536D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075" y="1304305"/>
            <a:ext cx="10515600" cy="527764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 dirty="0"/>
              <a:t>The proposed system is an </a:t>
            </a:r>
            <a:r>
              <a:rPr lang="en-US" sz="1400" b="1" dirty="0"/>
              <a:t>AI-powered web application</a:t>
            </a:r>
            <a:r>
              <a:rPr lang="en-US" sz="1400" dirty="0"/>
              <a:t> that assists farmers by providing intelligent crop recommendations and automated disease detection.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1400" b="1" dirty="0"/>
              <a:t>System Modules:</a:t>
            </a:r>
          </a:p>
          <a:p>
            <a:r>
              <a:rPr lang="en-US" sz="1400" b="1" dirty="0"/>
              <a:t>1. Crop Recommendation System</a:t>
            </a:r>
            <a:endParaRPr lang="en-US" sz="1400" dirty="0"/>
          </a:p>
          <a:p>
            <a:r>
              <a:rPr lang="en-US" sz="1400" dirty="0"/>
              <a:t>Takes soil and environmental parameters as input.</a:t>
            </a:r>
          </a:p>
          <a:p>
            <a:r>
              <a:rPr lang="en-US" sz="1400" dirty="0"/>
              <a:t>Uses machine learning to suggest the most suitable crop.</a:t>
            </a:r>
          </a:p>
          <a:p>
            <a:r>
              <a:rPr lang="en-US" sz="1400" b="1" dirty="0"/>
              <a:t>2. Plant Disease Detection System</a:t>
            </a:r>
            <a:endParaRPr lang="en-US" sz="1400" dirty="0"/>
          </a:p>
          <a:p>
            <a:r>
              <a:rPr lang="en-US" sz="1400" dirty="0"/>
              <a:t>Allows users to upload plant leaf images.</a:t>
            </a:r>
          </a:p>
          <a:p>
            <a:r>
              <a:rPr lang="en-US" sz="1400" dirty="0"/>
              <a:t>Uses deep learning to detect diseases.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Key Features:</a:t>
            </a:r>
          </a:p>
          <a:p>
            <a:r>
              <a:rPr lang="en-US" sz="1400" dirty="0"/>
              <a:t>Real-time prediction using trained models</a:t>
            </a:r>
          </a:p>
          <a:p>
            <a:r>
              <a:rPr lang="en-US" sz="1400" dirty="0"/>
              <a:t>User-friendly web interface</a:t>
            </a:r>
          </a:p>
          <a:p>
            <a:r>
              <a:rPr lang="en-US" sz="1400" dirty="0"/>
              <a:t>Fast and accurate results</a:t>
            </a:r>
          </a:p>
          <a:p>
            <a:r>
              <a:rPr lang="en-US" sz="1400" dirty="0"/>
              <a:t>Reduces dependency on agricultural experts</a:t>
            </a:r>
          </a:p>
          <a:p>
            <a:r>
              <a:rPr lang="en-US" sz="1400" dirty="0"/>
              <a:t>The system enables farmers to make informed decisions and improve crop productivity.</a:t>
            </a:r>
          </a:p>
        </p:txBody>
      </p:sp>
    </p:spTree>
    <p:extLst>
      <p:ext uri="{BB962C8B-B14F-4D97-AF65-F5344CB8AC3E}">
        <p14:creationId xmlns:p14="http://schemas.microsoft.com/office/powerpoint/2010/main" val="20413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2D15-41B4-89C1-0EA3-03BC9FA1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9952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System  Approach: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E8EE-7F26-D809-3523-C5887693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960" y="1732838"/>
            <a:ext cx="10515600" cy="425196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IN" sz="2400" b="1" dirty="0"/>
              <a:t>Hardware Requirements:</a:t>
            </a:r>
          </a:p>
          <a:p>
            <a:r>
              <a:rPr lang="en-IN" sz="2400" dirty="0"/>
              <a:t>Processor: Intel i5 or above</a:t>
            </a:r>
          </a:p>
          <a:p>
            <a:r>
              <a:rPr lang="en-IN" sz="2400" dirty="0"/>
              <a:t>RAM: 8 GB or higher</a:t>
            </a:r>
          </a:p>
          <a:p>
            <a:r>
              <a:rPr lang="en-IN" sz="2400" dirty="0"/>
              <a:t>Storage: Minimum 10 GB free space</a:t>
            </a:r>
            <a:br>
              <a:rPr lang="en-IN" sz="2400" dirty="0"/>
            </a:br>
            <a:endParaRPr lang="en-IN" sz="2400" dirty="0"/>
          </a:p>
          <a:p>
            <a:pPr marL="0" indent="0">
              <a:buNone/>
            </a:pPr>
            <a:r>
              <a:rPr lang="en-IN" sz="2400" b="1" dirty="0"/>
              <a:t>Software Requirements:</a:t>
            </a:r>
          </a:p>
          <a:p>
            <a:r>
              <a:rPr lang="en-IN" sz="2400" dirty="0"/>
              <a:t>Programming Language: Python 3.x</a:t>
            </a:r>
          </a:p>
          <a:p>
            <a:r>
              <a:rPr lang="en-IN" sz="2400" dirty="0"/>
              <a:t>IDE: VS Code / </a:t>
            </a:r>
            <a:r>
              <a:rPr lang="en-IN" sz="2400" dirty="0" err="1"/>
              <a:t>Jupyter</a:t>
            </a:r>
            <a:r>
              <a:rPr lang="en-IN" sz="2400" dirty="0"/>
              <a:t> Notebook / Google </a:t>
            </a:r>
            <a:r>
              <a:rPr lang="en-IN" sz="2400" dirty="0" err="1"/>
              <a:t>Colab</a:t>
            </a:r>
            <a:endParaRPr lang="en-IN" sz="2400" dirty="0"/>
          </a:p>
          <a:p>
            <a:r>
              <a:rPr lang="en-IN" sz="2400" dirty="0"/>
              <a:t>Operating System: Windows / Linux</a:t>
            </a:r>
          </a:p>
        </p:txBody>
      </p:sp>
    </p:spTree>
    <p:extLst>
      <p:ext uri="{BB962C8B-B14F-4D97-AF65-F5344CB8AC3E}">
        <p14:creationId xmlns:p14="http://schemas.microsoft.com/office/powerpoint/2010/main" val="3501125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B6DCA-4305-281C-6867-12D1E45E1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6E8B-C946-4D55-F6FD-2F157CD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9952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System  Approach: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75FE-4154-EE21-B288-77B624AE3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81" y="1551684"/>
            <a:ext cx="10515600" cy="425196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IN" sz="1800" b="1" dirty="0"/>
              <a:t>Libraries &amp; Frameworks:</a:t>
            </a:r>
          </a:p>
          <a:p>
            <a:r>
              <a:rPr lang="en-IN" sz="1800" dirty="0"/>
              <a:t>NumPy – Numerical computations</a:t>
            </a:r>
          </a:p>
          <a:p>
            <a:r>
              <a:rPr lang="en-IN" sz="1800" dirty="0"/>
              <a:t>Pandas – Data manipulation</a:t>
            </a:r>
          </a:p>
          <a:p>
            <a:r>
              <a:rPr lang="en-IN" sz="1800" dirty="0"/>
              <a:t>Matplotlib / Seaborn – Visualization</a:t>
            </a:r>
          </a:p>
          <a:p>
            <a:r>
              <a:rPr lang="en-IN" sz="1800" dirty="0"/>
              <a:t>Scikit-learn – Machine Learning models</a:t>
            </a:r>
          </a:p>
          <a:p>
            <a:r>
              <a:rPr lang="en-IN" sz="1800" dirty="0"/>
              <a:t>TensorFlow / </a:t>
            </a:r>
            <a:r>
              <a:rPr lang="en-IN" sz="1800" dirty="0" err="1"/>
              <a:t>Keras</a:t>
            </a:r>
            <a:r>
              <a:rPr lang="en-IN" sz="1800" dirty="0"/>
              <a:t> – Deep Learning</a:t>
            </a:r>
          </a:p>
          <a:p>
            <a:r>
              <a:rPr lang="en-IN" sz="1800" dirty="0"/>
              <a:t>Flask – Web Framework</a:t>
            </a:r>
          </a:p>
          <a:p>
            <a:pPr marL="0" indent="0">
              <a:buNone/>
            </a:pPr>
            <a:endParaRPr lang="en-IN" sz="1800" dirty="0"/>
          </a:p>
          <a:p>
            <a:pPr marL="0" indent="0">
              <a:buNone/>
            </a:pPr>
            <a:r>
              <a:rPr lang="en-IN" sz="1800" b="1" dirty="0"/>
              <a:t>System Integration:</a:t>
            </a:r>
          </a:p>
          <a:p>
            <a:r>
              <a:rPr lang="en-IN" sz="1800" dirty="0"/>
              <a:t>Frontend (HTML, CSS, JavaScript) collects user input</a:t>
            </a:r>
          </a:p>
          <a:p>
            <a:r>
              <a:rPr lang="en-IN" sz="1800" dirty="0"/>
              <a:t>Backend (Flask) processes requests</a:t>
            </a:r>
          </a:p>
          <a:p>
            <a:r>
              <a:rPr lang="en-IN" sz="1800" dirty="0"/>
              <a:t>ML models generate predictions</a:t>
            </a:r>
          </a:p>
          <a:p>
            <a:r>
              <a:rPr lang="en-IN" sz="1800" dirty="0"/>
              <a:t>Results are displayed on web interface</a:t>
            </a:r>
          </a:p>
        </p:txBody>
      </p:sp>
    </p:spTree>
    <p:extLst>
      <p:ext uri="{BB962C8B-B14F-4D97-AF65-F5344CB8AC3E}">
        <p14:creationId xmlns:p14="http://schemas.microsoft.com/office/powerpoint/2010/main" val="2295045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BEE6-616C-2711-86DB-C62E77D1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Algorithm &amp; Deployment: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07410-DE3D-5F62-F9D7-11EAEA92F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225" y="1302590"/>
            <a:ext cx="11775775" cy="4754480"/>
          </a:xfrm>
        </p:spPr>
        <p:txBody>
          <a:bodyPr vert="horz" lIns="91440" tIns="45720" rIns="91440" bIns="45720" numCol="1" rtlCol="0">
            <a:noAutofit/>
          </a:bodyPr>
          <a:lstStyle/>
          <a:p>
            <a:pPr marL="0" indent="0">
              <a:buNone/>
            </a:pPr>
            <a:r>
              <a:rPr lang="en-US" sz="1100" b="1" dirty="0"/>
              <a:t>1. Crop Recommendation Algorithm</a:t>
            </a:r>
          </a:p>
          <a:p>
            <a:r>
              <a:rPr lang="en-US" sz="1100" dirty="0"/>
              <a:t>The crop recommendation system is developed using a </a:t>
            </a:r>
            <a:r>
              <a:rPr lang="en-US" sz="1100" b="1" dirty="0"/>
              <a:t>supervised machine learning classification approach</a:t>
            </a:r>
            <a:r>
              <a:rPr lang="en-US" sz="1100" dirty="0"/>
              <a:t> to predict the most suitable crop based on soil and environmental parameters.</a:t>
            </a:r>
          </a:p>
          <a:p>
            <a:pPr marL="0" indent="0">
              <a:buNone/>
            </a:pPr>
            <a:r>
              <a:rPr lang="en-US" sz="1100" b="1" dirty="0"/>
              <a:t>Input Features:</a:t>
            </a:r>
          </a:p>
          <a:p>
            <a:r>
              <a:rPr lang="en-US" sz="1100" dirty="0"/>
              <a:t>Nitrogen (N)</a:t>
            </a:r>
          </a:p>
          <a:p>
            <a:r>
              <a:rPr lang="en-US" sz="1100" dirty="0"/>
              <a:t>Phosphorus (P)</a:t>
            </a:r>
          </a:p>
          <a:p>
            <a:r>
              <a:rPr lang="en-US" sz="1100" dirty="0"/>
              <a:t>Potassium (K)</a:t>
            </a:r>
          </a:p>
          <a:p>
            <a:r>
              <a:rPr lang="en-US" sz="1100" dirty="0"/>
              <a:t>Temperature</a:t>
            </a:r>
          </a:p>
          <a:p>
            <a:r>
              <a:rPr lang="en-US" sz="1100" dirty="0"/>
              <a:t>Humidity</a:t>
            </a:r>
          </a:p>
          <a:p>
            <a:r>
              <a:rPr lang="en-US" sz="1100" dirty="0"/>
              <a:t>pH Value</a:t>
            </a:r>
          </a:p>
          <a:p>
            <a:r>
              <a:rPr lang="en-US" sz="1100" dirty="0"/>
              <a:t>Rainfall</a:t>
            </a:r>
          </a:p>
          <a:p>
            <a:pPr marL="0" indent="0">
              <a:buNone/>
            </a:pPr>
            <a:r>
              <a:rPr lang="en-US" sz="1100" b="1" dirty="0"/>
              <a:t>Algorithm Used: Random Forest Classifier</a:t>
            </a:r>
          </a:p>
          <a:p>
            <a:r>
              <a:rPr lang="en-US" sz="1100" dirty="0"/>
              <a:t>Random Forest is an ensemble learning technique that combines multiple decision trees to improve prediction accuracy.</a:t>
            </a:r>
          </a:p>
          <a:p>
            <a:pPr marL="0" indent="0">
              <a:buNone/>
            </a:pPr>
            <a:r>
              <a:rPr lang="en-US" sz="1100" b="1" dirty="0"/>
              <a:t>Working Process:</a:t>
            </a:r>
          </a:p>
          <a:p>
            <a:r>
              <a:rPr lang="en-US" sz="1100" dirty="0"/>
              <a:t>The dataset is collected and cleaned.</a:t>
            </a:r>
          </a:p>
          <a:p>
            <a:r>
              <a:rPr lang="en-US" sz="1100" dirty="0"/>
              <a:t>Features are selected and normalized.</a:t>
            </a:r>
          </a:p>
          <a:p>
            <a:r>
              <a:rPr lang="en-US" sz="1100" dirty="0"/>
              <a:t>Dataset is split into training and testing sets (80:20).</a:t>
            </a:r>
          </a:p>
          <a:p>
            <a:r>
              <a:rPr lang="en-US" sz="1100" dirty="0"/>
              <a:t>Multiple decision trees are trained on random subsets of data.</a:t>
            </a:r>
          </a:p>
          <a:p>
            <a:r>
              <a:rPr lang="en-US" sz="1100" dirty="0"/>
              <a:t>Each tree predicts a crop label.</a:t>
            </a:r>
          </a:p>
          <a:p>
            <a:r>
              <a:rPr lang="en-US" sz="1100" dirty="0"/>
              <a:t>Final prediction is determined by majority voting.</a:t>
            </a:r>
          </a:p>
        </p:txBody>
      </p:sp>
    </p:spTree>
    <p:extLst>
      <p:ext uri="{BB962C8B-B14F-4D97-AF65-F5344CB8AC3E}">
        <p14:creationId xmlns:p14="http://schemas.microsoft.com/office/powerpoint/2010/main" val="1199084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ADC7F-1051-0A7A-864E-2977EBE66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E0B7-E01E-2FB9-720A-7E6ADE731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Algorithm &amp; Deployment: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CE546-E4BD-294D-EE4D-C29B0F051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745" y="1349375"/>
            <a:ext cx="10515600" cy="4642337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IN" sz="1100" b="1" dirty="0"/>
              <a:t>2. Disease Detection Algorithm</a:t>
            </a:r>
          </a:p>
          <a:p>
            <a:r>
              <a:rPr lang="en-IN" sz="1100" dirty="0"/>
              <a:t>The disease detection system uses </a:t>
            </a:r>
            <a:r>
              <a:rPr lang="en-IN" sz="1100" b="1" dirty="0"/>
              <a:t>Deep Learning (CNN - Convolutional Neural Network)</a:t>
            </a:r>
            <a:r>
              <a:rPr lang="en-IN" sz="1100" dirty="0"/>
              <a:t> for image classification.</a:t>
            </a:r>
            <a:br>
              <a:rPr lang="en-IN" sz="1100" dirty="0"/>
            </a:br>
            <a:endParaRPr lang="en-IN" sz="1100" dirty="0"/>
          </a:p>
          <a:p>
            <a:pPr marL="0" indent="0">
              <a:buNone/>
            </a:pPr>
            <a:r>
              <a:rPr lang="en-IN" sz="1100" b="1" dirty="0"/>
              <a:t>Input:</a:t>
            </a:r>
          </a:p>
          <a:p>
            <a:r>
              <a:rPr lang="en-IN" sz="1100" dirty="0"/>
              <a:t>Leaf image uploaded by the user</a:t>
            </a:r>
          </a:p>
          <a:p>
            <a:pPr marL="0" indent="0">
              <a:buNone/>
            </a:pPr>
            <a:r>
              <a:rPr lang="en-IN" sz="1100" b="1" dirty="0"/>
              <a:t>CNN Architecture Workflow:</a:t>
            </a:r>
          </a:p>
          <a:p>
            <a:r>
              <a:rPr lang="en-IN" sz="1100" b="1" dirty="0"/>
              <a:t>Image Input Layer</a:t>
            </a:r>
            <a:endParaRPr lang="en-IN" sz="1100" dirty="0"/>
          </a:p>
          <a:p>
            <a:pPr lvl="1"/>
            <a:r>
              <a:rPr lang="en-IN" sz="1100" dirty="0"/>
              <a:t>Image resized (e.g., 224x224)</a:t>
            </a:r>
          </a:p>
          <a:p>
            <a:pPr lvl="1"/>
            <a:r>
              <a:rPr lang="en-IN" sz="1100" dirty="0"/>
              <a:t>Pixel normalization</a:t>
            </a:r>
          </a:p>
          <a:p>
            <a:r>
              <a:rPr lang="en-IN" sz="1100" b="1" dirty="0"/>
              <a:t>Convolution Layer</a:t>
            </a:r>
            <a:endParaRPr lang="en-IN" sz="1100" dirty="0"/>
          </a:p>
          <a:p>
            <a:pPr lvl="1"/>
            <a:r>
              <a:rPr lang="en-IN" sz="1100" dirty="0"/>
              <a:t>Extracts features such as edges, shapes, textures</a:t>
            </a:r>
          </a:p>
          <a:p>
            <a:r>
              <a:rPr lang="en-IN" sz="1100" b="1" dirty="0"/>
              <a:t>Activation Function (</a:t>
            </a:r>
            <a:r>
              <a:rPr lang="en-IN" sz="1100" b="1" dirty="0" err="1"/>
              <a:t>ReLU</a:t>
            </a:r>
            <a:r>
              <a:rPr lang="en-IN" sz="1100" b="1" dirty="0"/>
              <a:t>)</a:t>
            </a:r>
            <a:endParaRPr lang="en-IN" sz="1100" dirty="0"/>
          </a:p>
          <a:p>
            <a:pPr lvl="1"/>
            <a:r>
              <a:rPr lang="en-IN" sz="1100" dirty="0"/>
              <a:t>Introduces non-linearity</a:t>
            </a:r>
          </a:p>
          <a:p>
            <a:r>
              <a:rPr lang="en-IN" sz="1100" b="1" dirty="0"/>
              <a:t>Pooling Layer</a:t>
            </a:r>
            <a:endParaRPr lang="en-IN" sz="1100" dirty="0"/>
          </a:p>
          <a:p>
            <a:pPr lvl="1"/>
            <a:r>
              <a:rPr lang="en-IN" sz="1100" dirty="0"/>
              <a:t>Reduces dimensionality</a:t>
            </a:r>
          </a:p>
          <a:p>
            <a:r>
              <a:rPr lang="en-IN" sz="1100" b="1" dirty="0"/>
              <a:t>Flatten Layer</a:t>
            </a:r>
            <a:endParaRPr lang="en-IN" sz="1100" dirty="0"/>
          </a:p>
          <a:p>
            <a:pPr lvl="1"/>
            <a:r>
              <a:rPr lang="en-IN" sz="1100" dirty="0"/>
              <a:t>Converts 2D feature maps into 1D vector</a:t>
            </a:r>
          </a:p>
          <a:p>
            <a:r>
              <a:rPr lang="en-IN" sz="1100" b="1" dirty="0"/>
              <a:t>Fully Connected Layer</a:t>
            </a:r>
            <a:endParaRPr lang="en-IN" sz="1100" dirty="0"/>
          </a:p>
          <a:p>
            <a:pPr lvl="1"/>
            <a:r>
              <a:rPr lang="en-IN" sz="1100" dirty="0"/>
              <a:t>Learns complex patterns</a:t>
            </a:r>
          </a:p>
          <a:p>
            <a:r>
              <a:rPr lang="en-IN" sz="1100" b="1" dirty="0"/>
              <a:t>Output Layer (</a:t>
            </a:r>
            <a:r>
              <a:rPr lang="en-IN" sz="1100" b="1" dirty="0" err="1"/>
              <a:t>Softmax</a:t>
            </a:r>
            <a:r>
              <a:rPr lang="en-IN" sz="1100" b="1" dirty="0"/>
              <a:t>)</a:t>
            </a:r>
            <a:endParaRPr lang="en-IN" sz="1100" dirty="0"/>
          </a:p>
          <a:p>
            <a:pPr lvl="1"/>
            <a:r>
              <a:rPr lang="en-IN" sz="1100" dirty="0"/>
              <a:t>Classifies disease category</a:t>
            </a:r>
          </a:p>
        </p:txBody>
      </p:sp>
    </p:spTree>
    <p:extLst>
      <p:ext uri="{BB962C8B-B14F-4D97-AF65-F5344CB8AC3E}">
        <p14:creationId xmlns:p14="http://schemas.microsoft.com/office/powerpoint/2010/main" val="378621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756E-D4E1-5A9A-636A-7FA06EC39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05" y="723137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 dirty="0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1C663DBF-9E13-4C47-A7B2-E2C5ACC41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1"/>
          <a:stretch>
            <a:fillRect/>
          </a:stretch>
        </p:blipFill>
        <p:spPr>
          <a:xfrm>
            <a:off x="1610264" y="1385919"/>
            <a:ext cx="8971471" cy="444553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DEFFC9B-C23B-43BB-C20B-10CCDB91D2A7}"/>
              </a:ext>
            </a:extLst>
          </p:cNvPr>
          <p:cNvSpPr txBox="1"/>
          <p:nvPr/>
        </p:nvSpPr>
        <p:spPr>
          <a:xfrm>
            <a:off x="5581291" y="6064370"/>
            <a:ext cx="335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Loading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7425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1_OFFICE THEME" val="TmdBxN3j"/>
  <p:tag name="ARTICULATE_PROJECT_OPEN" val="0"/>
  <p:tag name="ARTICULATE_SLIDE_COUNT" val="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862</Words>
  <Application>Microsoft Office PowerPoint</Application>
  <PresentationFormat>Widescreen</PresentationFormat>
  <Paragraphs>143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</vt:lpstr>
      <vt:lpstr>Arial</vt:lpstr>
      <vt:lpstr>Calibri</vt:lpstr>
      <vt:lpstr>Franklin Gothic Book</vt:lpstr>
      <vt:lpstr>Wingdings</vt:lpstr>
      <vt:lpstr>1_Office Theme</vt:lpstr>
      <vt:lpstr>Custom Design</vt:lpstr>
      <vt:lpstr>PowerPoint Presentation</vt:lpstr>
      <vt:lpstr>OUTLINE:</vt:lpstr>
      <vt:lpstr>Problem Statement:</vt:lpstr>
      <vt:lpstr>Proposed Solution:</vt:lpstr>
      <vt:lpstr>System  Approach:</vt:lpstr>
      <vt:lpstr>System  Approach:</vt:lpstr>
      <vt:lpstr>Algorithm &amp; Deployment:</vt:lpstr>
      <vt:lpstr>Algorithm &amp; Deployment:</vt:lpstr>
      <vt:lpstr>Result:</vt:lpstr>
      <vt:lpstr>Result:</vt:lpstr>
      <vt:lpstr>Result:</vt:lpstr>
      <vt:lpstr>Result:</vt:lpstr>
      <vt:lpstr>Result:</vt:lpstr>
      <vt:lpstr>Result:</vt:lpstr>
      <vt:lpstr>Result:</vt:lpstr>
      <vt:lpstr>Conclusion:</vt:lpstr>
      <vt:lpstr>Future scope:</vt:lpstr>
      <vt:lpstr>References: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Vikrant Nath Nagar</dc:creator>
  <cp:lastModifiedBy>baikan dhanusha</cp:lastModifiedBy>
  <cp:revision>101</cp:revision>
  <dcterms:created xsi:type="dcterms:W3CDTF">2024-05-21T11:55:07Z</dcterms:created>
  <dcterms:modified xsi:type="dcterms:W3CDTF">2026-02-15T16:20:23Z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8775663C-0243-495A-BCAB-F653BDE41EC7</vt:lpwstr>
  </property>
  <property fmtid="{D5CDD505-2E9C-101B-9397-08002B2CF9AE}" pid="3" name="ArticulatePath">
    <vt:lpwstr>https://edunetfoundationorg-my.sharepoint.com/personal/kaisar_edunetfoundation_org/Documents/Beutified ppt/MSITI/Micro Degree/Content/Module 4 Data Science/PPT/1. Introduction to Data Science</vt:lpwstr>
  </property>
</Properties>
</file>